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5" r:id="rId1"/>
  </p:sldMasterIdLst>
  <p:notesMasterIdLst>
    <p:notesMasterId r:id="rId2"/>
  </p:notesMasterIdLst>
  <p:sldIdLst>
    <p:sldId id="256" r:id="rId3"/>
    <p:sldId id="262" r:id="rId4"/>
    <p:sldId id="263" r:id="rId5"/>
    <p:sldId id="264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6" r:id="rId15"/>
    <p:sldId id="274" r:id="rId16"/>
    <p:sldId id="275" r:id="rId17"/>
    <p:sldId id="278" r:id="rId18"/>
    <p:sldId id="281" r:id="rId19"/>
    <p:sldId id="277" r:id="rId20"/>
    <p:sldId id="280" r:id="rId21"/>
    <p:sldId id="279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2088" y="690"/>
      </p:cViewPr>
      <p:guideLst>
        <p:guide orient="horz" pos="2156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10" cy="7201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presProps" Target="presProps.xml"  /><Relationship Id="rId24" Type="http://schemas.openxmlformats.org/officeDocument/2006/relationships/viewProps" Target="viewProps.xml"  /><Relationship Id="rId25" Type="http://schemas.openxmlformats.org/officeDocument/2006/relationships/theme" Target="theme/theme1.xml"  /><Relationship Id="rId26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2024-05-25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6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7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8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9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3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3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000207" y="2119129"/>
            <a:ext cx="4191585" cy="26197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45854" y="438592"/>
            <a:ext cx="7088372" cy="3596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moore 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871866" y="1676155"/>
            <a:ext cx="2448266" cy="350568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57940" y="631715"/>
            <a:ext cx="7291551" cy="366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mealy110 dector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68433" y="62509"/>
            <a:ext cx="8754068" cy="67954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module mealy110(input clk,   input  reset,  input  din, output reg [1:0] state, output  dout);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parameter [1:0] S0=2'b00, S1=2'b01, S2=2'b10 ,S3=2'b11;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always @(posedge clk or negedge reset)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if(!reset)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state &lt;= S0;    end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else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case(state)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S0: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 if(din)           state &lt;= S1;    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 else              state &lt;= S0;          end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S1: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if(din)           state &lt;= S2;         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 else            state &lt;= S0;          end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S2: begin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 if(din)            state &lt;= S2;        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  else           state &lt;= S0;            end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endcase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end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   end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     assign dout = (state == S2) &amp;&amp; (din==0) ;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  <a:p>
            <a:pPr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000" spc="0">
                <a:solidFill>
                  <a:srgbClr val="008080">
                    <a:alpha val="100000"/>
                  </a:srgbClr>
                </a:solidFill>
                <a:latin typeface="Arial"/>
                <a:ea typeface="굴림"/>
              </a:rPr>
              <a:t>endmodule        </a:t>
            </a:r>
            <a:endParaRPr lang="en-US" altLang="ko-KR" sz="2000" spc="0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28957" y="1167483"/>
            <a:ext cx="5608446" cy="521345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78121" y="383214"/>
            <a:ext cx="6058343" cy="3673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rw mealy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64073" y="1358712"/>
            <a:ext cx="7673229" cy="493899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11331" y="193301"/>
            <a:ext cx="3669927" cy="36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rwmoore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92827" y="826770"/>
            <a:ext cx="5864921" cy="56363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67045" y="460743"/>
            <a:ext cx="4540989" cy="3660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rwmoore1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9C3EBB3-CD67-4F94-ABEC-EFBFC1339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48" y="0"/>
            <a:ext cx="1162670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44142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1585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25FACA5-DA0B-4D0A-B150-40A8A4786D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0" y="942628"/>
            <a:ext cx="11888859" cy="497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0680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1252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919981" y="587028"/>
            <a:ext cx="10473867" cy="227809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Moore Machine Ring Counter 을 이용한 설</a:t>
            </a: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계</a:t>
            </a:r>
          </a:p>
          <a:p>
            <a:pPr algn="l">
              <a:defRPr/>
            </a:pPr>
            <a:endParaRPr lang="ko-KR" altLang="en-US" sz="1800" b="0" i="0" strike="noStrike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이 회로는 의 값을 받아 초기화 하고 의 입력을 받아 가 변하도록 설계 RESETN , X State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된다 각 일 때 로 출력되는 값은 . State LED “10000000”, “01000000”, “00100000”,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… , “00000010”, “00000001”, “10000000”, “01000000”, .. 의 순서로 계속 값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이 반복되도록 설계된다.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이 회로에서 과 는 버튼 스위치 의 입력에 연결하고 출력 의 비 RESETN X SW1, SW2 , Y 8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트 데이터는 개의 에 연결하여 장비에서 회로의 동작을 확인해 보자 8 LED ,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0566335-7844-4BD0-8116-D61018C31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341"/>
            <a:ext cx="12192000" cy="655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71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12817974" y="2009185"/>
            <a:ext cx="36920804" cy="364902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module HB_MOORE_RING(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RESETN,X, Y);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input RESETN;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input X;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output [7:0] Y;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reg [7:0] Y;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reg [2:0] RING_STATE;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parameter S1=3'b000, S2=3'b001, S3=3'b010, S4=3'b011;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parameter S5=3'b100, S6=3'b101, S7=3'b110, S8=3'b111;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always @(posedge RESETN or posedge X)begin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if (RESETN) RING_STATE = S1;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else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case(RING_STATE)S1 : RING_STATE = S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0971" y="444363"/>
            <a:ext cx="11870056" cy="666890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module HB_MOORE_RING(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RESETN,X, Y);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input RESETN;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input X;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output [7:0] Y;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reg [7:0] Y;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reg [2:0] RING_STATE</a:t>
            </a: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parameter S1=3'b000, S2=3'b001, S3=3'b010, S4=3'b011;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parameter S5=3'b100, S6=3'b101, S7=3'b110, S8=3'b111;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always @(posedge RESETN or posedge X)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begin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if (RESETN) RING_STATE = S1;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else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case(RING_STATE)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S1 : RING_STATE = S2;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S2 : RING_STATE = S3;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S3 : RING_STATE = S4;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S4 : RING_STATE = S5;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S5 : RING_STATE = S6;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S6 : RING_STATE = S7;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S7 : RING_STATE = S8;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S8 : RING_STATE = S1;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default : RING_STATE = S1;</a:t>
            </a:r>
          </a:p>
          <a:p>
            <a:pPr algn="l">
              <a:defRPr/>
            </a:pPr>
            <a:endParaRPr lang="en-US" altLang="ko-KR" sz="1800" b="0" i="0" strike="noStrike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83123" y="664557"/>
            <a:ext cx="7279006" cy="4753263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endcase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end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always @(RING_STATE)begin</a:t>
            </a:r>
          </a:p>
          <a:p>
            <a:pPr algn="l">
              <a:defRPr/>
            </a:pPr>
            <a:r>
              <a:rPr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case(RING_STATE)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S1 : Y &lt;= 8'b10000000;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S2 : Y &lt;= 8'b01000000;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S3 : Y &lt;= 8'b00100000;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S4 : Y &lt;= 8'b00010000;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S5 : Y &lt;= 8'b00001000;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S6 : Y &lt;= 8'b00000100;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S7 : Y &lt;= 8'b00000010;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S8 : Y &lt;= 8'b00000001;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default : Y = 8'b00000000;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endcase</a:t>
            </a:r>
          </a:p>
          <a:p>
            <a:pPr algn="l">
              <a:defRPr/>
            </a:pPr>
            <a:r>
              <a:rPr lang="ko-KR" altLang="en-US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en</a:t>
            </a: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d</a:t>
            </a:r>
          </a:p>
          <a:p>
            <a:pPr algn="l">
              <a:defRPr/>
            </a:pPr>
            <a:r>
              <a:rPr lang="en-US" altLang="ko-KR" sz="1800" b="0" i="0" strike="noStrike">
                <a:solidFill>
                  <a:srgbClr val="000000">
                    <a:alpha val="100000"/>
                  </a:srgbClr>
                </a:solidFill>
                <a:latin typeface="Arial"/>
                <a:ea typeface="굴림"/>
              </a:rPr>
              <a:t>endmodule</a:t>
            </a:r>
          </a:p>
          <a:p>
            <a:pPr algn="l">
              <a:defRPr/>
            </a:pPr>
            <a:endParaRPr lang="ko-KR" altLang="en-US" sz="1800" b="0" i="0" strike="noStrike">
              <a:solidFill>
                <a:srgbClr val="000000">
                  <a:alpha val="100000"/>
                </a:srgbClr>
              </a:solidFill>
              <a:latin typeface="Arial"/>
              <a:ea typeface="굴림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008897" y="1738865"/>
            <a:ext cx="6335661" cy="4380682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513906" y="416441"/>
            <a:ext cx="6523518" cy="3627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moore 101 detector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 rotWithShape="1">
          <a:blip r:embed="rId2"/>
          <a:stretch>
            <a:fillRect/>
          </a:stretch>
        </p:blipFill>
        <p:spPr>
          <a:xfrm>
            <a:off x="2299138" y="1699568"/>
            <a:ext cx="6335762" cy="4192397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846302" y="456543"/>
            <a:ext cx="9546896" cy="522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>
                <a:solidFill>
                  <a:srgbClr val="000000"/>
                </a:solidFill>
                <a:latin typeface="함초롬바탕"/>
                <a:ea typeface="함초롬바탕"/>
              </a:rPr>
              <a:t>mealy_101_dector diagram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048000" y="3166110"/>
            <a:ext cx="6096000" cy="5276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4900445" y="1638050"/>
            <a:ext cx="2391108" cy="358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62336" y="390853"/>
            <a:ext cx="3755259" cy="359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moore 110dector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37124" y="687705"/>
            <a:ext cx="10301716" cy="24384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l">
              <a:defRPr/>
            </a:pPr>
            <a:endParaRPr sz="1000" b="0" i="0" strike="noStrike">
              <a:solidFill>
                <a:srgbClr val="008080">
                  <a:alpha val="100000"/>
                </a:srgbClr>
              </a:solidFill>
              <a:latin typeface="Arial"/>
              <a:ea typeface="굴림"/>
            </a:endParaRPr>
          </a:p>
        </p:txBody>
      </p:sp>
      <p:sp>
        <p:nvSpPr>
          <p:cNvPr id="3" name=""/>
          <p:cNvSpPr txBox="1"/>
          <p:nvPr/>
        </p:nvSpPr>
        <p:spPr>
          <a:xfrm>
            <a:off x="1380330" y="290578"/>
            <a:ext cx="8505825" cy="6489316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en-US" sz="2100"/>
              <a:t>module moore110(input  clk,  input  reset,  input  din,   output  dout,output reg [1:0] state);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parameter  S0 = 2'b00, S1=2'b01, S2=2'b10, S3=2'b11 ;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reg [1:0] state;</a:t>
            </a:r>
            <a:endParaRPr lang="en-US" altLang="en-US" sz="2100"/>
          </a:p>
          <a:p>
            <a:pPr>
              <a:defRPr/>
            </a:pPr>
            <a:endParaRPr lang="en-US" altLang="en-US" sz="2100"/>
          </a:p>
          <a:p>
            <a:pPr>
              <a:defRPr/>
            </a:pPr>
            <a:r>
              <a:rPr lang="en-US" altLang="en-US" sz="2100"/>
              <a:t>  always @(posedge clk or negedge reset) begin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if(!reset) begin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state &lt;= S0;    end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else begin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case(state)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S0: begin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if(din)            state &lt;= S1;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else            state &lt;= S0;        end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S1: begin  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if(din)            state &lt;= S2;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else            state &lt;= S0;        end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S2: begin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  if(~din)            state &lt;= S3; 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     else            state &lt;= S2;          end</a:t>
            </a:r>
            <a:endParaRPr lang="en-US" altLang="en-US" sz="2100"/>
          </a:p>
          <a:p>
            <a:pPr>
              <a:defRPr/>
            </a:pPr>
            <a:r>
              <a:rPr lang="en-US" altLang="en-US" sz="2100"/>
              <a:t>       </a:t>
            </a:r>
            <a:endParaRPr lang="en-US" altLang="en-US" sz="21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7224" y="892799"/>
            <a:ext cx="7749189" cy="257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sz="1120" b="0" i="0" strike="noStrike">
                <a:solidFill>
                  <a:srgbClr val="000000">
                    <a:alpha val="100000"/>
                  </a:srgbClr>
                </a:solidFill>
                <a:latin typeface="Monaco"/>
                <a:ea typeface="Monaco"/>
              </a:rPr>
              <a:t> </a:t>
            </a:r>
            <a:endParaRPr lang="en-US" altLang="ko-KR" sz="1400"/>
          </a:p>
        </p:txBody>
      </p:sp>
      <p:sp>
        <p:nvSpPr>
          <p:cNvPr id="3" name=""/>
          <p:cNvSpPr txBox="1"/>
          <p:nvPr/>
        </p:nvSpPr>
        <p:spPr>
          <a:xfrm>
            <a:off x="1541720" y="724851"/>
            <a:ext cx="6096000" cy="323564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en-US" altLang="en-US"/>
              <a:t> </a:t>
            </a:r>
            <a:r>
              <a:rPr lang="en-US" altLang="en-US" sz="2300"/>
              <a:t>S3: begin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       if(din)            state &lt;= S1;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        else            state &lt;= S0;        end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    endcase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  end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 end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  assign dout = (state==S3);</a:t>
            </a:r>
            <a:endParaRPr lang="en-US" altLang="en-US" sz="2300"/>
          </a:p>
          <a:p>
            <a:pPr>
              <a:defRPr/>
            </a:pPr>
            <a:r>
              <a:rPr lang="en-US" altLang="en-US" sz="2300"/>
              <a:t>endmodule</a:t>
            </a:r>
            <a:endParaRPr lang="en-US" altLang="en-US" sz="2300"/>
          </a:p>
          <a:p>
            <a:pPr>
              <a:defRPr/>
            </a:pPr>
            <a:endParaRPr lang="ko-KR" altLang="en-US" sz="23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1181</ep:Words>
  <ep:PresentationFormat>와이드스크린</ep:PresentationFormat>
  <ep:Paragraphs>117</ep:Paragraphs>
  <ep:Slides>20</ep:Slides>
  <ep:Notes>1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ep:HeadingPairs>
  <ep:TitlesOfParts>
    <vt:vector size="21" baseType="lpstr"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2024-05-19T03:12:58.000</dcterms:created>
  <dc:creator>note</dc:creator>
  <cp:lastModifiedBy>note</cp:lastModifiedBy>
  <dcterms:modified xsi:type="dcterms:W3CDTF">2024-05-26T06:55:03.544</dcterms:modified>
  <cp:revision>47</cp:revision>
  <dc:title>PowerPoint 프레젠테이션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